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5" d="100"/>
          <a:sy n="95" d="100"/>
        </p:scale>
        <p:origin x="-178" y="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443904-C0D3-4434-9ED1-EFEDBA45198C}" type="datetimeFigureOut">
              <a:rPr lang="en-US" smtClean="0"/>
              <a:t>11-Aug-21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DF2F4-61FF-4DA7-9809-D8C77F0BF4B9}" type="slidenum">
              <a:rPr lang="en-US" smtClean="0"/>
              <a:t>‹#›</a:t>
            </a:fld>
            <a:endParaRPr lang="en-US"/>
          </a:p>
        </p:txBody>
      </p:sp>
    </p:spTree>
    <p:extLst>
      <p:ext uri="{BB962C8B-B14F-4D97-AF65-F5344CB8AC3E}">
        <p14:creationId xmlns:p14="http://schemas.microsoft.com/office/powerpoint/2010/main" val="3339952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43904-C0D3-4434-9ED1-EFEDBA45198C}" type="datetimeFigureOut">
              <a:rPr lang="en-US" smtClean="0"/>
              <a:t>11-Aug-21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DF2F4-61FF-4DA7-9809-D8C77F0BF4B9}" type="slidenum">
              <a:rPr lang="en-US" smtClean="0"/>
              <a:t>‹#›</a:t>
            </a:fld>
            <a:endParaRPr lang="en-US"/>
          </a:p>
        </p:txBody>
      </p:sp>
    </p:spTree>
    <p:extLst>
      <p:ext uri="{BB962C8B-B14F-4D97-AF65-F5344CB8AC3E}">
        <p14:creationId xmlns:p14="http://schemas.microsoft.com/office/powerpoint/2010/main" val="3275017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7443904-C0D3-4434-9ED1-EFEDBA45198C}" type="datetimeFigureOut">
              <a:rPr lang="en-US" smtClean="0"/>
              <a:t>11-Aug-21</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38FDF2F4-61FF-4DA7-9809-D8C77F0BF4B9}" type="slidenum">
              <a:rPr lang="en-US" smtClean="0"/>
              <a:t>‹#›</a:t>
            </a:fld>
            <a:endParaRPr lang="en-US"/>
          </a:p>
        </p:txBody>
      </p:sp>
    </p:spTree>
    <p:extLst>
      <p:ext uri="{BB962C8B-B14F-4D97-AF65-F5344CB8AC3E}">
        <p14:creationId xmlns:p14="http://schemas.microsoft.com/office/powerpoint/2010/main" val="2761602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43904-C0D3-4434-9ED1-EFEDBA45198C}" type="datetimeFigureOut">
              <a:rPr lang="en-US" smtClean="0"/>
              <a:t>11-Aug-21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FDF2F4-61FF-4DA7-9809-D8C77F0BF4B9}" type="slidenum">
              <a:rPr lang="en-US" smtClean="0"/>
              <a:t>‹#›</a:t>
            </a:fld>
            <a:endParaRPr lang="en-US"/>
          </a:p>
        </p:txBody>
      </p:sp>
    </p:spTree>
    <p:extLst>
      <p:ext uri="{BB962C8B-B14F-4D97-AF65-F5344CB8AC3E}">
        <p14:creationId xmlns:p14="http://schemas.microsoft.com/office/powerpoint/2010/main" val="3946291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7443904-C0D3-4434-9ED1-EFEDBA45198C}" type="datetimeFigureOut">
              <a:rPr lang="en-US" smtClean="0"/>
              <a:t>11-Aug-21</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8FDF2F4-61FF-4DA7-9809-D8C77F0BF4B9}" type="slidenum">
              <a:rPr lang="en-US" smtClean="0"/>
              <a:t>‹#›</a:t>
            </a:fld>
            <a:endParaRPr lang="en-US"/>
          </a:p>
        </p:txBody>
      </p:sp>
    </p:spTree>
    <p:extLst>
      <p:ext uri="{BB962C8B-B14F-4D97-AF65-F5344CB8AC3E}">
        <p14:creationId xmlns:p14="http://schemas.microsoft.com/office/powerpoint/2010/main" val="25818004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443904-C0D3-4434-9ED1-EFEDBA45198C}" type="datetimeFigureOut">
              <a:rPr lang="en-US" smtClean="0"/>
              <a:t>11-Aug-21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DF2F4-61FF-4DA7-9809-D8C77F0BF4B9}" type="slidenum">
              <a:rPr lang="en-US" smtClean="0"/>
              <a:t>‹#›</a:t>
            </a:fld>
            <a:endParaRPr lang="en-US"/>
          </a:p>
        </p:txBody>
      </p:sp>
    </p:spTree>
    <p:extLst>
      <p:ext uri="{BB962C8B-B14F-4D97-AF65-F5344CB8AC3E}">
        <p14:creationId xmlns:p14="http://schemas.microsoft.com/office/powerpoint/2010/main" val="3907309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443904-C0D3-4434-9ED1-EFEDBA45198C}" type="datetimeFigureOut">
              <a:rPr lang="en-US" smtClean="0"/>
              <a:t>11-Aug-21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FDF2F4-61FF-4DA7-9809-D8C77F0BF4B9}" type="slidenum">
              <a:rPr lang="en-US" smtClean="0"/>
              <a:t>‹#›</a:t>
            </a:fld>
            <a:endParaRPr lang="en-US"/>
          </a:p>
        </p:txBody>
      </p:sp>
    </p:spTree>
    <p:extLst>
      <p:ext uri="{BB962C8B-B14F-4D97-AF65-F5344CB8AC3E}">
        <p14:creationId xmlns:p14="http://schemas.microsoft.com/office/powerpoint/2010/main" val="2874046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443904-C0D3-4434-9ED1-EFEDBA45198C}" type="datetimeFigureOut">
              <a:rPr lang="en-US" smtClean="0"/>
              <a:t>11-Aug-21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FDF2F4-61FF-4DA7-9809-D8C77F0BF4B9}" type="slidenum">
              <a:rPr lang="en-US" smtClean="0"/>
              <a:t>‹#›</a:t>
            </a:fld>
            <a:endParaRPr lang="en-US"/>
          </a:p>
        </p:txBody>
      </p:sp>
    </p:spTree>
    <p:extLst>
      <p:ext uri="{BB962C8B-B14F-4D97-AF65-F5344CB8AC3E}">
        <p14:creationId xmlns:p14="http://schemas.microsoft.com/office/powerpoint/2010/main" val="834773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43904-C0D3-4434-9ED1-EFEDBA45198C}" type="datetimeFigureOut">
              <a:rPr lang="en-US" smtClean="0"/>
              <a:t>11-Aug-21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FDF2F4-61FF-4DA7-9809-D8C77F0BF4B9}" type="slidenum">
              <a:rPr lang="en-US" smtClean="0"/>
              <a:t>‹#›</a:t>
            </a:fld>
            <a:endParaRPr lang="en-US"/>
          </a:p>
        </p:txBody>
      </p:sp>
    </p:spTree>
    <p:extLst>
      <p:ext uri="{BB962C8B-B14F-4D97-AF65-F5344CB8AC3E}">
        <p14:creationId xmlns:p14="http://schemas.microsoft.com/office/powerpoint/2010/main" val="2680713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7443904-C0D3-4434-9ED1-EFEDBA45198C}" type="datetimeFigureOut">
              <a:rPr lang="en-US" smtClean="0"/>
              <a:t>11-Aug-21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DF2F4-61FF-4DA7-9809-D8C77F0BF4B9}" type="slidenum">
              <a:rPr lang="en-US" smtClean="0"/>
              <a:t>‹#›</a:t>
            </a:fld>
            <a:endParaRPr lang="en-US"/>
          </a:p>
        </p:txBody>
      </p:sp>
    </p:spTree>
    <p:extLst>
      <p:ext uri="{BB962C8B-B14F-4D97-AF65-F5344CB8AC3E}">
        <p14:creationId xmlns:p14="http://schemas.microsoft.com/office/powerpoint/2010/main" val="2896863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7443904-C0D3-4434-9ED1-EFEDBA45198C}" type="datetimeFigureOut">
              <a:rPr lang="en-US" smtClean="0"/>
              <a:t>11-Aug-21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FDF2F4-61FF-4DA7-9809-D8C77F0BF4B9}" type="slidenum">
              <a:rPr lang="en-US" smtClean="0"/>
              <a:t>‹#›</a:t>
            </a:fld>
            <a:endParaRPr lang="en-US"/>
          </a:p>
        </p:txBody>
      </p:sp>
    </p:spTree>
    <p:extLst>
      <p:ext uri="{BB962C8B-B14F-4D97-AF65-F5344CB8AC3E}">
        <p14:creationId xmlns:p14="http://schemas.microsoft.com/office/powerpoint/2010/main" val="1978624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7443904-C0D3-4434-9ED1-EFEDBA45198C}" type="datetimeFigureOut">
              <a:rPr lang="en-US" smtClean="0"/>
              <a:t>11-Aug-21</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8FDF2F4-61FF-4DA7-9809-D8C77F0BF4B9}" type="slidenum">
              <a:rPr lang="en-US" smtClean="0"/>
              <a:t>‹#›</a:t>
            </a:fld>
            <a:endParaRPr lang="en-US"/>
          </a:p>
        </p:txBody>
      </p:sp>
    </p:spTree>
    <p:extLst>
      <p:ext uri="{BB962C8B-B14F-4D97-AF65-F5344CB8AC3E}">
        <p14:creationId xmlns:p14="http://schemas.microsoft.com/office/powerpoint/2010/main" val="1731864873"/>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326993-83BE-4DFF-A7E9-CE15FD882E7C}"/>
              </a:ext>
            </a:extLst>
          </p:cNvPr>
          <p:cNvSpPr>
            <a:spLocks noGrp="1"/>
          </p:cNvSpPr>
          <p:nvPr>
            <p:ph type="ctrTitle"/>
          </p:nvPr>
        </p:nvSpPr>
        <p:spPr/>
        <p:txBody>
          <a:bodyPr>
            <a:normAutofit fontScale="90000"/>
          </a:bodyPr>
          <a:lstStyle/>
          <a:p>
            <a:r>
              <a:rPr lang="en-IN" dirty="0">
                <a:solidFill>
                  <a:schemeClr val="accent1">
                    <a:lumMod val="75000"/>
                  </a:schemeClr>
                </a:solidFill>
              </a:rPr>
              <a:t>Social Development of a Child</a:t>
            </a:r>
            <a:r>
              <a:rPr lang="en-IN" dirty="0"/>
              <a:t/>
            </a:r>
            <a:br>
              <a:rPr lang="en-IN" dirty="0"/>
            </a:br>
            <a:r>
              <a:rPr lang="en-IN" dirty="0" smtClean="0"/>
              <a:t>(</a:t>
            </a:r>
            <a:r>
              <a:rPr lang="en-IN" dirty="0" err="1" smtClean="0"/>
              <a:t>B.e</a:t>
            </a:r>
            <a:r>
              <a:rPr lang="en-IN" dirty="0" err="1" smtClean="0">
                <a:cs typeface="Andalus" pitchFamily="18" charset="-78"/>
              </a:rPr>
              <a:t>d</a:t>
            </a:r>
            <a:r>
              <a:rPr lang="en-IN" dirty="0" err="1" smtClean="0"/>
              <a:t>.</a:t>
            </a:r>
            <a:r>
              <a:rPr lang="en-IN" dirty="0" smtClean="0"/>
              <a:t> </a:t>
            </a:r>
            <a:r>
              <a:rPr lang="en-IN" dirty="0" smtClean="0"/>
              <a:t>Contents)</a:t>
            </a:r>
            <a:r>
              <a:rPr lang="en-IN" sz="4400" dirty="0">
                <a:solidFill>
                  <a:srgbClr val="00B0F0"/>
                </a:solidFill>
              </a:rPr>
              <a:t/>
            </a:r>
            <a:br>
              <a:rPr lang="en-IN" sz="4400" dirty="0">
                <a:solidFill>
                  <a:srgbClr val="00B0F0"/>
                </a:solidFill>
              </a:rPr>
            </a:br>
            <a:endParaRPr lang="en-US" sz="4400" dirty="0">
              <a:solidFill>
                <a:srgbClr val="00B0F0"/>
              </a:solidFill>
            </a:endParaRPr>
          </a:p>
        </p:txBody>
      </p:sp>
      <p:sp>
        <p:nvSpPr>
          <p:cNvPr id="3" name="Subtitle 2">
            <a:extLst>
              <a:ext uri="{FF2B5EF4-FFF2-40B4-BE49-F238E27FC236}">
                <a16:creationId xmlns:a16="http://schemas.microsoft.com/office/drawing/2014/main" xmlns="" id="{2CF326D2-9761-4D3E-98F9-E55220E7DE3A}"/>
              </a:ext>
            </a:extLst>
          </p:cNvPr>
          <p:cNvSpPr>
            <a:spLocks noGrp="1"/>
          </p:cNvSpPr>
          <p:nvPr>
            <p:ph type="subTitle" idx="1"/>
          </p:nvPr>
        </p:nvSpPr>
        <p:spPr/>
        <p:txBody>
          <a:bodyPr/>
          <a:lstStyle/>
          <a:p>
            <a:pPr marL="342900" indent="-342900">
              <a:buFont typeface="Arial" panose="020B0604020202020204" pitchFamily="34" charset="0"/>
              <a:buChar char="•"/>
            </a:pPr>
            <a:r>
              <a:rPr lang="en-IN" dirty="0" err="1" smtClean="0">
                <a:solidFill>
                  <a:srgbClr val="FF0000"/>
                </a:solidFill>
              </a:rPr>
              <a:t>Abhishek</a:t>
            </a:r>
            <a:r>
              <a:rPr lang="en-IN" dirty="0" smtClean="0">
                <a:solidFill>
                  <a:srgbClr val="FF0000"/>
                </a:solidFill>
              </a:rPr>
              <a:t> </a:t>
            </a:r>
            <a:r>
              <a:rPr lang="en-IN" dirty="0">
                <a:solidFill>
                  <a:srgbClr val="FF0000"/>
                </a:solidFill>
              </a:rPr>
              <a:t>Kumar </a:t>
            </a:r>
            <a:r>
              <a:rPr lang="en-IN" dirty="0" err="1" smtClean="0">
                <a:solidFill>
                  <a:srgbClr val="FF0000"/>
                </a:solidFill>
              </a:rPr>
              <a:t>Pandey</a:t>
            </a:r>
            <a:r>
              <a:rPr lang="en-IN" dirty="0" smtClean="0">
                <a:solidFill>
                  <a:srgbClr val="FF0000"/>
                </a:solidFill>
              </a:rPr>
              <a:t> (Assistant Professor)</a:t>
            </a:r>
            <a:endParaRPr lang="en-IN" dirty="0">
              <a:solidFill>
                <a:srgbClr val="FF0000"/>
              </a:solidFill>
            </a:endParaRPr>
          </a:p>
          <a:p>
            <a:r>
              <a:rPr lang="en-IN" dirty="0" smtClean="0">
                <a:solidFill>
                  <a:schemeClr val="accent6">
                    <a:lumMod val="75000"/>
                  </a:schemeClr>
                </a:solidFill>
              </a:rPr>
              <a:t>(Ramshobha College of Education, </a:t>
            </a:r>
            <a:r>
              <a:rPr lang="en-IN" dirty="0" err="1" smtClean="0">
                <a:solidFill>
                  <a:schemeClr val="accent6">
                    <a:lumMod val="75000"/>
                  </a:schemeClr>
                </a:solidFill>
              </a:rPr>
              <a:t>Bankheta,Chuttupalu</a:t>
            </a:r>
            <a:endParaRPr lang="en-IN" dirty="0" smtClean="0">
              <a:solidFill>
                <a:schemeClr val="accent6">
                  <a:lumMod val="75000"/>
                </a:schemeClr>
              </a:solidFill>
            </a:endParaRPr>
          </a:p>
          <a:p>
            <a:r>
              <a:rPr lang="en-IN" dirty="0" smtClean="0">
                <a:solidFill>
                  <a:schemeClr val="accent6">
                    <a:lumMod val="75000"/>
                  </a:schemeClr>
                </a:solidFill>
              </a:rPr>
              <a:t>, </a:t>
            </a:r>
            <a:r>
              <a:rPr lang="en-IN" dirty="0" err="1" smtClean="0">
                <a:solidFill>
                  <a:schemeClr val="accent6">
                    <a:lumMod val="75000"/>
                  </a:schemeClr>
                </a:solidFill>
              </a:rPr>
              <a:t>Ramgarh,Jharkhand</a:t>
            </a:r>
            <a:r>
              <a:rPr lang="en-IN" dirty="0" smtClean="0">
                <a:solidFill>
                  <a:schemeClr val="accent6">
                    <a:lumMod val="75000"/>
                  </a:schemeClr>
                </a:solidFill>
              </a:rPr>
              <a:t>)</a:t>
            </a:r>
            <a:endParaRPr lang="en-US" dirty="0">
              <a:solidFill>
                <a:schemeClr val="accent6">
                  <a:lumMod val="75000"/>
                </a:schemeClr>
              </a:solidFill>
            </a:endParaRPr>
          </a:p>
        </p:txBody>
      </p:sp>
    </p:spTree>
    <p:extLst>
      <p:ext uri="{BB962C8B-B14F-4D97-AF65-F5344CB8AC3E}">
        <p14:creationId xmlns:p14="http://schemas.microsoft.com/office/powerpoint/2010/main" val="1086890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3F37D0-E503-4EDE-9945-D3041DF2AA53}"/>
              </a:ext>
            </a:extLst>
          </p:cNvPr>
          <p:cNvSpPr>
            <a:spLocks noGrp="1"/>
          </p:cNvSpPr>
          <p:nvPr>
            <p:ph type="title"/>
          </p:nvPr>
        </p:nvSpPr>
        <p:spPr/>
        <p:txBody>
          <a:bodyPr/>
          <a:lstStyle/>
          <a:p>
            <a:r>
              <a:rPr lang="en-IN" dirty="0"/>
              <a:t>Socialization During </a:t>
            </a:r>
            <a:r>
              <a:rPr lang="en-IN" dirty="0">
                <a:solidFill>
                  <a:schemeClr val="accent4">
                    <a:lumMod val="75000"/>
                  </a:schemeClr>
                </a:solidFill>
              </a:rPr>
              <a:t>Adolescence </a:t>
            </a:r>
            <a:br>
              <a:rPr lang="en-IN" dirty="0">
                <a:solidFill>
                  <a:schemeClr val="accent4">
                    <a:lumMod val="75000"/>
                  </a:schemeClr>
                </a:solidFill>
              </a:rPr>
            </a:br>
            <a:r>
              <a:rPr lang="en-IN" dirty="0"/>
              <a:t>(Continue….)</a:t>
            </a:r>
            <a:endParaRPr lang="en-US" dirty="0"/>
          </a:p>
        </p:txBody>
      </p:sp>
      <p:sp>
        <p:nvSpPr>
          <p:cNvPr id="3" name="Content Placeholder 2">
            <a:extLst>
              <a:ext uri="{FF2B5EF4-FFF2-40B4-BE49-F238E27FC236}">
                <a16:creationId xmlns:a16="http://schemas.microsoft.com/office/drawing/2014/main" xmlns="" id="{BD761897-2508-4105-B414-9EEAD84BA5D6}"/>
              </a:ext>
            </a:extLst>
          </p:cNvPr>
          <p:cNvSpPr>
            <a:spLocks noGrp="1"/>
          </p:cNvSpPr>
          <p:nvPr>
            <p:ph idx="1"/>
          </p:nvPr>
        </p:nvSpPr>
        <p:spPr/>
        <p:txBody>
          <a:bodyPr>
            <a:normAutofit/>
          </a:bodyPr>
          <a:lstStyle/>
          <a:p>
            <a:pPr algn="just"/>
            <a:r>
              <a:rPr lang="en-IN" sz="2800" dirty="0">
                <a:solidFill>
                  <a:srgbClr val="FF0000"/>
                </a:solidFill>
              </a:rPr>
              <a:t>Conflict, Disputes, Disagreements with parents, Revolts against parents’ Control or their idealism. </a:t>
            </a:r>
            <a:endParaRPr lang="en-US" sz="2800" dirty="0">
              <a:solidFill>
                <a:srgbClr val="FF0000"/>
              </a:solidFill>
            </a:endParaRPr>
          </a:p>
          <a:p>
            <a:pPr algn="just"/>
            <a:r>
              <a:rPr lang="en-IN" sz="2800" dirty="0">
                <a:solidFill>
                  <a:srgbClr val="FF0000"/>
                </a:solidFill>
              </a:rPr>
              <a:t>Always worried about future. Success &amp; Failure definitely determines his social development.</a:t>
            </a:r>
          </a:p>
          <a:p>
            <a:pPr algn="just"/>
            <a:r>
              <a:rPr lang="en-IN" sz="2800" dirty="0">
                <a:solidFill>
                  <a:srgbClr val="FF0000"/>
                </a:solidFill>
              </a:rPr>
              <a:t>Worries for- wealth, love, marriage, progress in classroom, family. </a:t>
            </a:r>
          </a:p>
          <a:p>
            <a:pPr algn="just"/>
            <a:r>
              <a:rPr lang="en-IN" sz="2800" dirty="0">
                <a:solidFill>
                  <a:srgbClr val="FF0000"/>
                </a:solidFill>
              </a:rPr>
              <a:t>These factors deeply affect the direction of his or her social development. </a:t>
            </a:r>
            <a:endParaRPr lang="en-US" sz="2800" dirty="0">
              <a:solidFill>
                <a:srgbClr val="FF0000"/>
              </a:solidFill>
            </a:endParaRPr>
          </a:p>
        </p:txBody>
      </p:sp>
    </p:spTree>
    <p:extLst>
      <p:ext uri="{BB962C8B-B14F-4D97-AF65-F5344CB8AC3E}">
        <p14:creationId xmlns:p14="http://schemas.microsoft.com/office/powerpoint/2010/main" val="1898059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2C8B89-3E72-404E-8C49-7D53B405D02D}"/>
              </a:ext>
            </a:extLst>
          </p:cNvPr>
          <p:cNvSpPr>
            <a:spLocks noGrp="1"/>
          </p:cNvSpPr>
          <p:nvPr>
            <p:ph type="title"/>
          </p:nvPr>
        </p:nvSpPr>
        <p:spPr>
          <a:xfrm>
            <a:off x="1202919" y="284176"/>
            <a:ext cx="9784080" cy="2107332"/>
          </a:xfrm>
        </p:spPr>
        <p:txBody>
          <a:bodyPr>
            <a:normAutofit/>
          </a:bodyPr>
          <a:lstStyle/>
          <a:p>
            <a:pPr algn="ctr"/>
            <a:r>
              <a:rPr lang="en-IN" sz="9600" dirty="0">
                <a:solidFill>
                  <a:schemeClr val="accent4">
                    <a:lumMod val="75000"/>
                  </a:schemeClr>
                </a:solidFill>
              </a:rPr>
              <a:t>Thank You </a:t>
            </a:r>
            <a:endParaRPr lang="en-US" sz="9600" dirty="0">
              <a:solidFill>
                <a:schemeClr val="accent4">
                  <a:lumMod val="75000"/>
                </a:schemeClr>
              </a:solidFill>
            </a:endParaRPr>
          </a:p>
        </p:txBody>
      </p:sp>
      <p:sp>
        <p:nvSpPr>
          <p:cNvPr id="3" name="Content Placeholder 2">
            <a:extLst>
              <a:ext uri="{FF2B5EF4-FFF2-40B4-BE49-F238E27FC236}">
                <a16:creationId xmlns:a16="http://schemas.microsoft.com/office/drawing/2014/main" xmlns="" id="{1536C2CB-2DF1-4AEE-A6D9-6433A7E656FF}"/>
              </a:ext>
            </a:extLst>
          </p:cNvPr>
          <p:cNvSpPr>
            <a:spLocks noGrp="1"/>
          </p:cNvSpPr>
          <p:nvPr>
            <p:ph idx="1"/>
          </p:nvPr>
        </p:nvSpPr>
        <p:spPr>
          <a:xfrm>
            <a:off x="1202919" y="2729132"/>
            <a:ext cx="9784080" cy="3488788"/>
          </a:xfrm>
        </p:spPr>
        <p:txBody>
          <a:bodyPr/>
          <a:lstStyle/>
          <a:p>
            <a:pPr marL="0" indent="0" algn="ctr">
              <a:buNone/>
            </a:pPr>
            <a:r>
              <a:rPr lang="en-IN" sz="3600" dirty="0">
                <a:solidFill>
                  <a:srgbClr val="FF0000"/>
                </a:solidFill>
              </a:rPr>
              <a:t>A presentation </a:t>
            </a:r>
            <a:r>
              <a:rPr lang="en-IN" sz="3600" dirty="0" smtClean="0">
                <a:solidFill>
                  <a:srgbClr val="FF0000"/>
                </a:solidFill>
              </a:rPr>
              <a:t>of Ramshobha College of Education</a:t>
            </a:r>
            <a:endParaRPr lang="en-IN" sz="3600" dirty="0">
              <a:solidFill>
                <a:srgbClr val="FF0000"/>
              </a:solidFill>
            </a:endParaRPr>
          </a:p>
          <a:p>
            <a:pPr marL="0" indent="0" algn="ctr">
              <a:buNone/>
            </a:pPr>
            <a:r>
              <a:rPr lang="en-IN" sz="2400" dirty="0">
                <a:solidFill>
                  <a:schemeClr val="tx2"/>
                </a:solidFill>
              </a:rPr>
              <a:t>Compiled By- </a:t>
            </a:r>
            <a:r>
              <a:rPr lang="en-IN" sz="2400" dirty="0" err="1" smtClean="0">
                <a:solidFill>
                  <a:schemeClr val="tx2"/>
                </a:solidFill>
              </a:rPr>
              <a:t>Abhishek</a:t>
            </a:r>
            <a:r>
              <a:rPr lang="en-IN" sz="2400" dirty="0" smtClean="0">
                <a:solidFill>
                  <a:schemeClr val="tx2"/>
                </a:solidFill>
              </a:rPr>
              <a:t> Kumar </a:t>
            </a:r>
            <a:r>
              <a:rPr lang="en-IN" sz="2400" dirty="0" err="1" smtClean="0">
                <a:solidFill>
                  <a:schemeClr val="tx2"/>
                </a:solidFill>
              </a:rPr>
              <a:t>Pandey</a:t>
            </a:r>
            <a:endParaRPr lang="en-IN" sz="2400" dirty="0">
              <a:solidFill>
                <a:srgbClr val="FF0000"/>
              </a:solidFill>
            </a:endParaRPr>
          </a:p>
          <a:p>
            <a:pPr marL="0" indent="0" algn="ctr">
              <a:buNone/>
            </a:pPr>
            <a:r>
              <a:rPr lang="en-IN" sz="2400" dirty="0">
                <a:solidFill>
                  <a:srgbClr val="FF0000"/>
                </a:solidFill>
              </a:rPr>
              <a:t>(Contact-</a:t>
            </a:r>
            <a:r>
              <a:rPr lang="en-IN" sz="2400" dirty="0">
                <a:solidFill>
                  <a:srgbClr val="FF0000"/>
                </a:solidFill>
                <a:latin typeface="Andalus" pitchFamily="18" charset="-78"/>
                <a:cs typeface="Andalus" pitchFamily="18" charset="-78"/>
              </a:rPr>
              <a:t> </a:t>
            </a:r>
            <a:r>
              <a:rPr lang="en-IN" sz="2400" dirty="0" smtClean="0">
                <a:solidFill>
                  <a:srgbClr val="FF0000"/>
                </a:solidFill>
                <a:latin typeface="Andalus" pitchFamily="18" charset="-78"/>
                <a:cs typeface="Andalus" pitchFamily="18" charset="-78"/>
              </a:rPr>
              <a:t>8210856848</a:t>
            </a:r>
            <a:r>
              <a:rPr lang="en-IN" sz="2400" dirty="0" smtClean="0">
                <a:solidFill>
                  <a:srgbClr val="FF0000"/>
                </a:solidFill>
              </a:rPr>
              <a:t>, abhishekpandeyrce@gmail.com</a:t>
            </a:r>
            <a:r>
              <a:rPr lang="en-IN" sz="2400" dirty="0">
                <a:solidFill>
                  <a:srgbClr val="FF0000"/>
                </a:solidFill>
              </a:rPr>
              <a:t>)</a:t>
            </a:r>
            <a:endParaRPr lang="en-US" sz="2400" dirty="0">
              <a:solidFill>
                <a:srgbClr val="FF0000"/>
              </a:solidFill>
            </a:endParaRPr>
          </a:p>
          <a:p>
            <a:endParaRPr lang="en-US" dirty="0"/>
          </a:p>
        </p:txBody>
      </p:sp>
    </p:spTree>
    <p:extLst>
      <p:ext uri="{BB962C8B-B14F-4D97-AF65-F5344CB8AC3E}">
        <p14:creationId xmlns:p14="http://schemas.microsoft.com/office/powerpoint/2010/main" val="2580306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D425FD-7B44-42BD-9544-A2130807F2F4}"/>
              </a:ext>
            </a:extLst>
          </p:cNvPr>
          <p:cNvSpPr>
            <a:spLocks noGrp="1"/>
          </p:cNvSpPr>
          <p:nvPr>
            <p:ph type="title"/>
          </p:nvPr>
        </p:nvSpPr>
        <p:spPr>
          <a:xfrm>
            <a:off x="1451579" y="804520"/>
            <a:ext cx="9603275" cy="587136"/>
          </a:xfrm>
        </p:spPr>
        <p:txBody>
          <a:bodyPr>
            <a:normAutofit/>
          </a:bodyPr>
          <a:lstStyle/>
          <a:p>
            <a:r>
              <a:rPr lang="en-IN" sz="3600" dirty="0">
                <a:solidFill>
                  <a:srgbClr val="FF0000"/>
                </a:solidFill>
              </a:rPr>
              <a:t>Criteria Of Social Development </a:t>
            </a:r>
            <a:endParaRPr lang="en-US" sz="3600" dirty="0">
              <a:solidFill>
                <a:srgbClr val="FF0000"/>
              </a:solidFill>
            </a:endParaRPr>
          </a:p>
        </p:txBody>
      </p:sp>
      <p:sp>
        <p:nvSpPr>
          <p:cNvPr id="3" name="Content Placeholder 2">
            <a:extLst>
              <a:ext uri="{FF2B5EF4-FFF2-40B4-BE49-F238E27FC236}">
                <a16:creationId xmlns:a16="http://schemas.microsoft.com/office/drawing/2014/main" xmlns="" id="{D60B67C9-2995-4FA0-8D87-9B6B8DDE786F}"/>
              </a:ext>
            </a:extLst>
          </p:cNvPr>
          <p:cNvSpPr>
            <a:spLocks noGrp="1"/>
          </p:cNvSpPr>
          <p:nvPr>
            <p:ph idx="1"/>
          </p:nvPr>
        </p:nvSpPr>
        <p:spPr>
          <a:xfrm>
            <a:off x="1451579" y="1871002"/>
            <a:ext cx="9603275" cy="4360985"/>
          </a:xfrm>
        </p:spPr>
        <p:txBody>
          <a:bodyPr/>
          <a:lstStyle/>
          <a:p>
            <a:r>
              <a:rPr lang="hi-IN" sz="3600" dirty="0">
                <a:solidFill>
                  <a:srgbClr val="FF0000"/>
                </a:solidFill>
              </a:rPr>
              <a:t>सामाजिक विकास की कसौटियां </a:t>
            </a:r>
            <a:r>
              <a:rPr lang="hi-IN" sz="3600" dirty="0"/>
              <a:t>:-</a:t>
            </a:r>
          </a:p>
          <a:p>
            <a:pPr marL="457200" indent="-457200">
              <a:buFont typeface="+mj-lt"/>
              <a:buAutoNum type="arabicPeriod"/>
            </a:pPr>
            <a:r>
              <a:rPr lang="hi-IN" sz="2800" dirty="0">
                <a:solidFill>
                  <a:srgbClr val="002060"/>
                </a:solidFill>
              </a:rPr>
              <a:t>सामाजिक समायोजन </a:t>
            </a:r>
            <a:r>
              <a:rPr lang="en-IN" sz="2800" dirty="0">
                <a:solidFill>
                  <a:srgbClr val="FFFF00"/>
                </a:solidFill>
              </a:rPr>
              <a:t>Social Adjustment </a:t>
            </a:r>
            <a:endParaRPr lang="hi-IN" sz="2800" dirty="0">
              <a:solidFill>
                <a:srgbClr val="FFFF00"/>
              </a:solidFill>
            </a:endParaRPr>
          </a:p>
          <a:p>
            <a:pPr marL="457200" indent="-457200">
              <a:buFont typeface="+mj-lt"/>
              <a:buAutoNum type="arabicPeriod"/>
            </a:pPr>
            <a:r>
              <a:rPr lang="hi-IN" sz="2800" dirty="0">
                <a:solidFill>
                  <a:srgbClr val="002060"/>
                </a:solidFill>
              </a:rPr>
              <a:t>सामाजिक अनुरूपता </a:t>
            </a:r>
            <a:r>
              <a:rPr lang="en-IN" sz="2800" dirty="0">
                <a:solidFill>
                  <a:srgbClr val="FFFF00"/>
                </a:solidFill>
              </a:rPr>
              <a:t>Social conformity</a:t>
            </a:r>
            <a:endParaRPr lang="hi-IN" sz="2800" dirty="0">
              <a:solidFill>
                <a:srgbClr val="FFFF00"/>
              </a:solidFill>
            </a:endParaRPr>
          </a:p>
          <a:p>
            <a:pPr marL="457200" indent="-457200">
              <a:buFont typeface="+mj-lt"/>
              <a:buAutoNum type="arabicPeriod"/>
            </a:pPr>
            <a:r>
              <a:rPr lang="hi-IN" sz="2800" dirty="0">
                <a:solidFill>
                  <a:srgbClr val="002060"/>
                </a:solidFill>
              </a:rPr>
              <a:t>सामाजिक परिपक्वता </a:t>
            </a:r>
            <a:r>
              <a:rPr lang="en-IN" sz="2800" dirty="0">
                <a:solidFill>
                  <a:srgbClr val="FFFF00"/>
                </a:solidFill>
              </a:rPr>
              <a:t>Social Maturity </a:t>
            </a:r>
            <a:endParaRPr lang="hi-IN" sz="2800" dirty="0">
              <a:solidFill>
                <a:srgbClr val="FFFF00"/>
              </a:solidFill>
            </a:endParaRPr>
          </a:p>
          <a:p>
            <a:pPr marL="457200" indent="-457200">
              <a:buFont typeface="+mj-lt"/>
              <a:buAutoNum type="arabicPeriod"/>
            </a:pPr>
            <a:r>
              <a:rPr lang="hi-IN" sz="2800" dirty="0">
                <a:solidFill>
                  <a:srgbClr val="002060"/>
                </a:solidFill>
              </a:rPr>
              <a:t>सामाजिक अंतः क्रियाएं </a:t>
            </a:r>
            <a:r>
              <a:rPr lang="en-IN" sz="2800" dirty="0">
                <a:solidFill>
                  <a:srgbClr val="FFFF00"/>
                </a:solidFill>
              </a:rPr>
              <a:t>Social Interaction</a:t>
            </a:r>
            <a:endParaRPr lang="hi-IN" sz="2800" dirty="0">
              <a:solidFill>
                <a:srgbClr val="FFFF00"/>
              </a:solidFill>
            </a:endParaRPr>
          </a:p>
          <a:p>
            <a:pPr marL="457200" indent="-457200">
              <a:buFont typeface="+mj-lt"/>
              <a:buAutoNum type="arabicPeriod"/>
            </a:pPr>
            <a:r>
              <a:rPr lang="hi-IN" sz="2800" dirty="0">
                <a:solidFill>
                  <a:srgbClr val="002060"/>
                </a:solidFill>
              </a:rPr>
              <a:t>सामाजिक भागीदारी </a:t>
            </a:r>
            <a:r>
              <a:rPr lang="en-IN" sz="2800" dirty="0">
                <a:solidFill>
                  <a:srgbClr val="FFFF00"/>
                </a:solidFill>
              </a:rPr>
              <a:t>Social Participation </a:t>
            </a:r>
            <a:endParaRPr lang="en-US" sz="2800" dirty="0">
              <a:solidFill>
                <a:srgbClr val="FFFF00"/>
              </a:solidFill>
            </a:endParaRPr>
          </a:p>
        </p:txBody>
      </p:sp>
    </p:spTree>
    <p:extLst>
      <p:ext uri="{BB962C8B-B14F-4D97-AF65-F5344CB8AC3E}">
        <p14:creationId xmlns:p14="http://schemas.microsoft.com/office/powerpoint/2010/main" val="1636907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656A2C-24E8-4C71-B86B-1FC8E6D410C5}"/>
              </a:ext>
            </a:extLst>
          </p:cNvPr>
          <p:cNvSpPr>
            <a:spLocks noGrp="1"/>
          </p:cNvSpPr>
          <p:nvPr>
            <p:ph type="title"/>
          </p:nvPr>
        </p:nvSpPr>
        <p:spPr>
          <a:xfrm>
            <a:off x="1451579" y="182880"/>
            <a:ext cx="9603275" cy="1181686"/>
          </a:xfrm>
        </p:spPr>
        <p:txBody>
          <a:bodyPr>
            <a:normAutofit/>
          </a:bodyPr>
          <a:lstStyle/>
          <a:p>
            <a:r>
              <a:rPr lang="en-IN" dirty="0"/>
              <a:t>Social Development</a:t>
            </a:r>
            <a:endParaRPr lang="en-US" dirty="0"/>
          </a:p>
        </p:txBody>
      </p:sp>
      <p:sp>
        <p:nvSpPr>
          <p:cNvPr id="3" name="Content Placeholder 2">
            <a:extLst>
              <a:ext uri="{FF2B5EF4-FFF2-40B4-BE49-F238E27FC236}">
                <a16:creationId xmlns:a16="http://schemas.microsoft.com/office/drawing/2014/main" xmlns="" id="{734D0D4D-DE74-4B63-921F-4455F0B135AF}"/>
              </a:ext>
            </a:extLst>
          </p:cNvPr>
          <p:cNvSpPr>
            <a:spLocks noGrp="1"/>
          </p:cNvSpPr>
          <p:nvPr>
            <p:ph idx="1"/>
          </p:nvPr>
        </p:nvSpPr>
        <p:spPr>
          <a:xfrm>
            <a:off x="1451579" y="1744394"/>
            <a:ext cx="9603275" cy="5113607"/>
          </a:xfrm>
        </p:spPr>
        <p:txBody>
          <a:bodyPr>
            <a:normAutofit lnSpcReduction="10000"/>
          </a:bodyPr>
          <a:lstStyle/>
          <a:p>
            <a:pPr marL="0" indent="0">
              <a:buNone/>
            </a:pPr>
            <a:endParaRPr lang="en-IN" dirty="0"/>
          </a:p>
          <a:p>
            <a:pPr algn="just"/>
            <a:r>
              <a:rPr lang="hi-IN" sz="2400" dirty="0">
                <a:solidFill>
                  <a:srgbClr val="FFFF00"/>
                </a:solidFill>
              </a:rPr>
              <a:t>जन्म के समय शिशु सामाजिक नही होता है. शारीरिक और मानसिक विकास के साथ साथ उसका सामाजिक विकास भी होता है.</a:t>
            </a:r>
            <a:r>
              <a:rPr lang="en-IN" sz="2400" dirty="0">
                <a:solidFill>
                  <a:srgbClr val="FFFF00"/>
                </a:solidFill>
              </a:rPr>
              <a:t> </a:t>
            </a:r>
            <a:r>
              <a:rPr lang="en-US" sz="2400" dirty="0">
                <a:solidFill>
                  <a:srgbClr val="FFFF00"/>
                </a:solidFill>
              </a:rPr>
              <a:t>The child is not social at birth. Along with physical and mental development, it also leads to social development.</a:t>
            </a:r>
            <a:endParaRPr lang="hi-IN" sz="2400" dirty="0">
              <a:solidFill>
                <a:srgbClr val="FFFF00"/>
              </a:solidFill>
            </a:endParaRPr>
          </a:p>
          <a:p>
            <a:pPr algn="just"/>
            <a:r>
              <a:rPr lang="hi-IN" sz="2400" dirty="0">
                <a:solidFill>
                  <a:srgbClr val="FFFF00"/>
                </a:solidFill>
              </a:rPr>
              <a:t>सामाजिक व्यवहार में स्थिरता न होकर परिवर्तनशीलता होती है. यह एक निरंतर चलने वाली प्रक्रिया है. </a:t>
            </a:r>
            <a:r>
              <a:rPr lang="en-US" sz="2400" dirty="0">
                <a:solidFill>
                  <a:srgbClr val="FFFF00"/>
                </a:solidFill>
              </a:rPr>
              <a:t>There is variability in social behavior rather than stability. It is a continuous process.</a:t>
            </a:r>
            <a:endParaRPr lang="hi-IN" sz="2400" dirty="0">
              <a:solidFill>
                <a:srgbClr val="FFFF00"/>
              </a:solidFill>
            </a:endParaRPr>
          </a:p>
          <a:p>
            <a:pPr algn="just"/>
            <a:r>
              <a:rPr lang="hi-IN" sz="2400" dirty="0">
                <a:solidFill>
                  <a:srgbClr val="FFFF00"/>
                </a:solidFill>
              </a:rPr>
              <a:t>अपने परिवार के सदस्यों</a:t>
            </a:r>
            <a:r>
              <a:rPr lang="en-IN" sz="2400" dirty="0">
                <a:solidFill>
                  <a:srgbClr val="FFFF00"/>
                </a:solidFill>
              </a:rPr>
              <a:t>, </a:t>
            </a:r>
            <a:r>
              <a:rPr lang="hi-IN" sz="2400" dirty="0">
                <a:solidFill>
                  <a:srgbClr val="FFFF00"/>
                </a:solidFill>
              </a:rPr>
              <a:t>अपने समूह के साथियों, अपने समाज की संस्थाओं और परम्पराओं, एवं अपनी रुचियों और इच्छाओं से प्रभावित होकर वह अपने सामाजिक व्यवहार का निर्माण करता है. इसी को सामाजिक विकास भी कहा जाता है. </a:t>
            </a:r>
            <a:r>
              <a:rPr lang="en-US" sz="2400" dirty="0">
                <a:solidFill>
                  <a:srgbClr val="FFFF00"/>
                </a:solidFill>
              </a:rPr>
              <a:t>Influenced by his family members, his groupmates, the institutions and traditions of his society, and his interests and desires, he builds his social behavior. This is also called social development</a:t>
            </a:r>
            <a:r>
              <a:rPr lang="hi-IN" sz="2400" dirty="0">
                <a:solidFill>
                  <a:srgbClr val="FFFF00"/>
                </a:solidFill>
              </a:rPr>
              <a:t>. </a:t>
            </a:r>
            <a:endParaRPr lang="en-US" sz="2400" dirty="0">
              <a:solidFill>
                <a:srgbClr val="FFFF00"/>
              </a:solidFill>
            </a:endParaRPr>
          </a:p>
        </p:txBody>
      </p:sp>
    </p:spTree>
    <p:extLst>
      <p:ext uri="{BB962C8B-B14F-4D97-AF65-F5344CB8AC3E}">
        <p14:creationId xmlns:p14="http://schemas.microsoft.com/office/powerpoint/2010/main" val="4240006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FF912B-66C8-45BB-BC48-468ED5FDF7B5}"/>
              </a:ext>
            </a:extLst>
          </p:cNvPr>
          <p:cNvSpPr>
            <a:spLocks noGrp="1"/>
          </p:cNvSpPr>
          <p:nvPr>
            <p:ph type="title"/>
          </p:nvPr>
        </p:nvSpPr>
        <p:spPr>
          <a:xfrm>
            <a:off x="1202919" y="284176"/>
            <a:ext cx="9784080" cy="897510"/>
          </a:xfrm>
        </p:spPr>
        <p:txBody>
          <a:bodyPr>
            <a:normAutofit/>
          </a:bodyPr>
          <a:lstStyle/>
          <a:p>
            <a:r>
              <a:rPr lang="en-IN" sz="3600" dirty="0">
                <a:solidFill>
                  <a:srgbClr val="FF0000"/>
                </a:solidFill>
              </a:rPr>
              <a:t>Factors Influencing Social Development </a:t>
            </a:r>
            <a:endParaRPr lang="en-US" sz="3600" dirty="0">
              <a:solidFill>
                <a:srgbClr val="FF0000"/>
              </a:solidFill>
            </a:endParaRPr>
          </a:p>
        </p:txBody>
      </p:sp>
      <p:sp>
        <p:nvSpPr>
          <p:cNvPr id="3" name="Content Placeholder 2">
            <a:extLst>
              <a:ext uri="{FF2B5EF4-FFF2-40B4-BE49-F238E27FC236}">
                <a16:creationId xmlns:a16="http://schemas.microsoft.com/office/drawing/2014/main" xmlns="" id="{C19EB342-69C2-4B58-9DFC-776E6CA5CAF8}"/>
              </a:ext>
            </a:extLst>
          </p:cNvPr>
          <p:cNvSpPr>
            <a:spLocks noGrp="1"/>
          </p:cNvSpPr>
          <p:nvPr>
            <p:ph idx="1"/>
          </p:nvPr>
        </p:nvSpPr>
        <p:spPr>
          <a:xfrm>
            <a:off x="1202919" y="1842868"/>
            <a:ext cx="9784080" cy="5015132"/>
          </a:xfrm>
        </p:spPr>
        <p:txBody>
          <a:bodyPr/>
          <a:lstStyle/>
          <a:p>
            <a:r>
              <a:rPr lang="en-IN" dirty="0">
                <a:solidFill>
                  <a:srgbClr val="FFFF00"/>
                </a:solidFill>
              </a:rPr>
              <a:t>Heredity</a:t>
            </a:r>
          </a:p>
          <a:p>
            <a:r>
              <a:rPr lang="en-IN" dirty="0">
                <a:solidFill>
                  <a:srgbClr val="FFFF00"/>
                </a:solidFill>
              </a:rPr>
              <a:t>Physical &amp; Mental Development </a:t>
            </a:r>
          </a:p>
          <a:p>
            <a:r>
              <a:rPr lang="en-IN" dirty="0">
                <a:solidFill>
                  <a:srgbClr val="FFFF00"/>
                </a:solidFill>
              </a:rPr>
              <a:t>Emotional Development *</a:t>
            </a:r>
          </a:p>
          <a:p>
            <a:r>
              <a:rPr lang="en-IN" dirty="0">
                <a:solidFill>
                  <a:srgbClr val="FFFF00"/>
                </a:solidFill>
              </a:rPr>
              <a:t>Family </a:t>
            </a:r>
          </a:p>
          <a:p>
            <a:r>
              <a:rPr lang="en-IN" dirty="0">
                <a:solidFill>
                  <a:srgbClr val="FFFF00"/>
                </a:solidFill>
              </a:rPr>
              <a:t>Methods of Nurture </a:t>
            </a:r>
          </a:p>
          <a:p>
            <a:r>
              <a:rPr lang="en-IN" dirty="0">
                <a:solidFill>
                  <a:srgbClr val="FFFF00"/>
                </a:solidFill>
              </a:rPr>
              <a:t>Economic Status </a:t>
            </a:r>
          </a:p>
          <a:p>
            <a:r>
              <a:rPr lang="en-IN" dirty="0">
                <a:solidFill>
                  <a:srgbClr val="FFFF00"/>
                </a:solidFill>
              </a:rPr>
              <a:t>Social System</a:t>
            </a:r>
          </a:p>
          <a:p>
            <a:r>
              <a:rPr lang="en-IN" dirty="0">
                <a:solidFill>
                  <a:srgbClr val="FFFF00"/>
                </a:solidFill>
              </a:rPr>
              <a:t>School </a:t>
            </a:r>
          </a:p>
          <a:p>
            <a:r>
              <a:rPr lang="en-IN" dirty="0">
                <a:solidFill>
                  <a:srgbClr val="FFFF00"/>
                </a:solidFill>
              </a:rPr>
              <a:t>Teacher</a:t>
            </a:r>
          </a:p>
          <a:p>
            <a:r>
              <a:rPr lang="en-IN" dirty="0">
                <a:solidFill>
                  <a:srgbClr val="FFFF00"/>
                </a:solidFill>
              </a:rPr>
              <a:t>Games </a:t>
            </a:r>
          </a:p>
        </p:txBody>
      </p:sp>
    </p:spTree>
    <p:extLst>
      <p:ext uri="{BB962C8B-B14F-4D97-AF65-F5344CB8AC3E}">
        <p14:creationId xmlns:p14="http://schemas.microsoft.com/office/powerpoint/2010/main" val="3386630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B00311-B4F3-4A31-A643-4EF30A3B19FA}"/>
              </a:ext>
            </a:extLst>
          </p:cNvPr>
          <p:cNvSpPr>
            <a:spLocks noGrp="1"/>
          </p:cNvSpPr>
          <p:nvPr>
            <p:ph type="title"/>
          </p:nvPr>
        </p:nvSpPr>
        <p:spPr/>
        <p:txBody>
          <a:bodyPr>
            <a:normAutofit/>
          </a:bodyPr>
          <a:lstStyle/>
          <a:p>
            <a:r>
              <a:rPr lang="en-IN" sz="3200" dirty="0">
                <a:solidFill>
                  <a:srgbClr val="FF0000"/>
                </a:solidFill>
              </a:rPr>
              <a:t>Factors Influencing Social Development </a:t>
            </a:r>
            <a:br>
              <a:rPr lang="en-IN" sz="3200" dirty="0">
                <a:solidFill>
                  <a:srgbClr val="FF0000"/>
                </a:solidFill>
              </a:rPr>
            </a:br>
            <a:r>
              <a:rPr lang="en-IN" sz="3200" dirty="0">
                <a:solidFill>
                  <a:srgbClr val="FF0000"/>
                </a:solidFill>
              </a:rPr>
              <a:t>(Continue…….)</a:t>
            </a:r>
            <a:endParaRPr lang="en-US" sz="3200" dirty="0"/>
          </a:p>
        </p:txBody>
      </p:sp>
      <p:sp>
        <p:nvSpPr>
          <p:cNvPr id="3" name="Content Placeholder 2">
            <a:extLst>
              <a:ext uri="{FF2B5EF4-FFF2-40B4-BE49-F238E27FC236}">
                <a16:creationId xmlns:a16="http://schemas.microsoft.com/office/drawing/2014/main" xmlns="" id="{7C44CBB5-AD8F-4A4E-833B-7FFDA364C6BB}"/>
              </a:ext>
            </a:extLst>
          </p:cNvPr>
          <p:cNvSpPr>
            <a:spLocks noGrp="1"/>
          </p:cNvSpPr>
          <p:nvPr>
            <p:ph idx="1"/>
          </p:nvPr>
        </p:nvSpPr>
        <p:spPr>
          <a:xfrm>
            <a:off x="1202919" y="2011680"/>
            <a:ext cx="9784080" cy="4846320"/>
          </a:xfrm>
        </p:spPr>
        <p:txBody>
          <a:bodyPr>
            <a:normAutofit/>
          </a:bodyPr>
          <a:lstStyle/>
          <a:p>
            <a:r>
              <a:rPr lang="en-IN" sz="2400" dirty="0">
                <a:solidFill>
                  <a:srgbClr val="FFFF00"/>
                </a:solidFill>
              </a:rPr>
              <a:t>Groups </a:t>
            </a:r>
          </a:p>
          <a:p>
            <a:r>
              <a:rPr lang="en-IN" sz="2400" dirty="0">
                <a:solidFill>
                  <a:srgbClr val="FFFF00"/>
                </a:solidFill>
              </a:rPr>
              <a:t>Gender</a:t>
            </a:r>
          </a:p>
          <a:p>
            <a:r>
              <a:rPr lang="en-IN" sz="2400" dirty="0">
                <a:solidFill>
                  <a:srgbClr val="FFFF00"/>
                </a:solidFill>
              </a:rPr>
              <a:t>Development</a:t>
            </a:r>
          </a:p>
          <a:p>
            <a:r>
              <a:rPr lang="en-IN" sz="2400" dirty="0">
                <a:solidFill>
                  <a:srgbClr val="FFFF00"/>
                </a:solidFill>
              </a:rPr>
              <a:t>Linguistic Development </a:t>
            </a:r>
          </a:p>
          <a:p>
            <a:r>
              <a:rPr lang="en-IN" sz="2400" dirty="0">
                <a:solidFill>
                  <a:srgbClr val="FFFF00"/>
                </a:solidFill>
              </a:rPr>
              <a:t>Personality Development </a:t>
            </a:r>
          </a:p>
          <a:p>
            <a:r>
              <a:rPr lang="en-IN" sz="2400" dirty="0">
                <a:solidFill>
                  <a:srgbClr val="FFFF00"/>
                </a:solidFill>
              </a:rPr>
              <a:t>Culture</a:t>
            </a:r>
          </a:p>
          <a:p>
            <a:r>
              <a:rPr lang="en-IN" sz="2400" dirty="0">
                <a:solidFill>
                  <a:srgbClr val="FFFF00"/>
                </a:solidFill>
              </a:rPr>
              <a:t>Media </a:t>
            </a:r>
          </a:p>
          <a:p>
            <a:r>
              <a:rPr lang="en-IN" sz="2400" dirty="0">
                <a:solidFill>
                  <a:srgbClr val="FFFF00"/>
                </a:solidFill>
              </a:rPr>
              <a:t>Cinema </a:t>
            </a:r>
          </a:p>
          <a:p>
            <a:r>
              <a:rPr lang="en-IN" sz="2400" dirty="0">
                <a:solidFill>
                  <a:srgbClr val="FFFF00"/>
                </a:solidFill>
              </a:rPr>
              <a:t>Entertainment </a:t>
            </a:r>
            <a:endParaRPr lang="en-US" sz="2400" dirty="0">
              <a:solidFill>
                <a:srgbClr val="FFFF00"/>
              </a:solidFill>
            </a:endParaRPr>
          </a:p>
        </p:txBody>
      </p:sp>
    </p:spTree>
    <p:extLst>
      <p:ext uri="{BB962C8B-B14F-4D97-AF65-F5344CB8AC3E}">
        <p14:creationId xmlns:p14="http://schemas.microsoft.com/office/powerpoint/2010/main" val="3287295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24757E-267D-4D87-9887-59D74C9B8A66}"/>
              </a:ext>
            </a:extLst>
          </p:cNvPr>
          <p:cNvSpPr>
            <a:spLocks noGrp="1"/>
          </p:cNvSpPr>
          <p:nvPr>
            <p:ph type="title"/>
          </p:nvPr>
        </p:nvSpPr>
        <p:spPr/>
        <p:txBody>
          <a:bodyPr>
            <a:normAutofit/>
          </a:bodyPr>
          <a:lstStyle/>
          <a:p>
            <a:r>
              <a:rPr lang="en-IN" sz="3600" dirty="0">
                <a:solidFill>
                  <a:srgbClr val="FF0000"/>
                </a:solidFill>
              </a:rPr>
              <a:t>Social Development in Different Stages…</a:t>
            </a:r>
            <a:endParaRPr lang="en-US" sz="3600" dirty="0">
              <a:solidFill>
                <a:srgbClr val="FF0000"/>
              </a:solidFill>
            </a:endParaRPr>
          </a:p>
        </p:txBody>
      </p:sp>
      <p:sp>
        <p:nvSpPr>
          <p:cNvPr id="3" name="Content Placeholder 2">
            <a:extLst>
              <a:ext uri="{FF2B5EF4-FFF2-40B4-BE49-F238E27FC236}">
                <a16:creationId xmlns:a16="http://schemas.microsoft.com/office/drawing/2014/main" xmlns="" id="{AB404F4C-E84F-48EF-8C48-E78CFA994ABC}"/>
              </a:ext>
            </a:extLst>
          </p:cNvPr>
          <p:cNvSpPr>
            <a:spLocks noGrp="1"/>
          </p:cNvSpPr>
          <p:nvPr>
            <p:ph idx="1"/>
          </p:nvPr>
        </p:nvSpPr>
        <p:spPr>
          <a:xfrm>
            <a:off x="1202919" y="1792935"/>
            <a:ext cx="9784080" cy="4945489"/>
          </a:xfrm>
        </p:spPr>
        <p:txBody>
          <a:bodyPr>
            <a:normAutofit/>
          </a:bodyPr>
          <a:lstStyle/>
          <a:p>
            <a:r>
              <a:rPr lang="en-IN" sz="3200" dirty="0">
                <a:solidFill>
                  <a:schemeClr val="accent4">
                    <a:lumMod val="75000"/>
                  </a:schemeClr>
                </a:solidFill>
              </a:rPr>
              <a:t>Social Development in Infancy </a:t>
            </a:r>
            <a:r>
              <a:rPr lang="en-IN" sz="2400" dirty="0">
                <a:solidFill>
                  <a:srgbClr val="FF0000"/>
                </a:solidFill>
              </a:rPr>
              <a:t>:- </a:t>
            </a:r>
          </a:p>
          <a:p>
            <a:pPr marL="457200" indent="-457200">
              <a:buFont typeface="+mj-lt"/>
              <a:buAutoNum type="arabicPeriod"/>
            </a:pPr>
            <a:r>
              <a:rPr lang="en-IN" sz="2800" dirty="0">
                <a:solidFill>
                  <a:srgbClr val="FF0000"/>
                </a:solidFill>
              </a:rPr>
              <a:t>1</a:t>
            </a:r>
            <a:r>
              <a:rPr lang="en-IN" sz="2800" baseline="30000" dirty="0">
                <a:solidFill>
                  <a:srgbClr val="FF0000"/>
                </a:solidFill>
              </a:rPr>
              <a:t>st</a:t>
            </a:r>
            <a:r>
              <a:rPr lang="en-IN" sz="2800" dirty="0">
                <a:solidFill>
                  <a:srgbClr val="FF0000"/>
                </a:solidFill>
              </a:rPr>
              <a:t> Month – Not able to identify Sounds (All sounds feel the same).</a:t>
            </a:r>
          </a:p>
          <a:p>
            <a:pPr marL="457200" indent="-457200">
              <a:buFont typeface="+mj-lt"/>
              <a:buAutoNum type="arabicPeriod"/>
            </a:pPr>
            <a:r>
              <a:rPr lang="en-IN" sz="2800" dirty="0">
                <a:solidFill>
                  <a:srgbClr val="FF0000"/>
                </a:solidFill>
              </a:rPr>
              <a:t>2</a:t>
            </a:r>
            <a:r>
              <a:rPr lang="en-IN" sz="2800" baseline="30000" dirty="0">
                <a:solidFill>
                  <a:srgbClr val="FF0000"/>
                </a:solidFill>
              </a:rPr>
              <a:t>nd</a:t>
            </a:r>
            <a:r>
              <a:rPr lang="en-IN" sz="2800" dirty="0">
                <a:solidFill>
                  <a:srgbClr val="FF0000"/>
                </a:solidFill>
              </a:rPr>
              <a:t> Month –Identify sounds &amp; smile</a:t>
            </a:r>
          </a:p>
          <a:p>
            <a:pPr marL="457200" indent="-457200">
              <a:buFont typeface="+mj-lt"/>
              <a:buAutoNum type="arabicPeriod"/>
            </a:pPr>
            <a:r>
              <a:rPr lang="en-IN" sz="2800" dirty="0">
                <a:solidFill>
                  <a:srgbClr val="FF0000"/>
                </a:solidFill>
              </a:rPr>
              <a:t>3</a:t>
            </a:r>
            <a:r>
              <a:rPr lang="en-IN" sz="2800" baseline="30000" dirty="0">
                <a:solidFill>
                  <a:srgbClr val="FF0000"/>
                </a:solidFill>
              </a:rPr>
              <a:t>rd</a:t>
            </a:r>
            <a:r>
              <a:rPr lang="en-IN" sz="2800" dirty="0">
                <a:solidFill>
                  <a:srgbClr val="FF0000"/>
                </a:solidFill>
              </a:rPr>
              <a:t> Month- Know his Mother</a:t>
            </a:r>
          </a:p>
          <a:p>
            <a:pPr marL="457200" indent="-457200">
              <a:buFont typeface="+mj-lt"/>
              <a:buAutoNum type="arabicPeriod"/>
            </a:pPr>
            <a:r>
              <a:rPr lang="en-IN" sz="2800" dirty="0">
                <a:solidFill>
                  <a:srgbClr val="FF0000"/>
                </a:solidFill>
              </a:rPr>
              <a:t>4</a:t>
            </a:r>
            <a:r>
              <a:rPr lang="en-IN" sz="2800" baseline="30000" dirty="0">
                <a:solidFill>
                  <a:srgbClr val="FF0000"/>
                </a:solidFill>
              </a:rPr>
              <a:t>th</a:t>
            </a:r>
            <a:r>
              <a:rPr lang="en-IN" sz="2800" dirty="0">
                <a:solidFill>
                  <a:srgbClr val="FF0000"/>
                </a:solidFill>
              </a:rPr>
              <a:t> Month- Identify others, Laughing During Play</a:t>
            </a:r>
          </a:p>
          <a:p>
            <a:pPr marL="457200" indent="-457200">
              <a:buFont typeface="+mj-lt"/>
              <a:buAutoNum type="arabicPeriod"/>
            </a:pPr>
            <a:r>
              <a:rPr lang="en-IN" sz="2800" dirty="0">
                <a:solidFill>
                  <a:srgbClr val="FF0000"/>
                </a:solidFill>
              </a:rPr>
              <a:t>5</a:t>
            </a:r>
            <a:r>
              <a:rPr lang="en-IN" sz="2800" baseline="30000" dirty="0">
                <a:solidFill>
                  <a:srgbClr val="FF0000"/>
                </a:solidFill>
              </a:rPr>
              <a:t>th</a:t>
            </a:r>
            <a:r>
              <a:rPr lang="en-IN" sz="2800" dirty="0">
                <a:solidFill>
                  <a:srgbClr val="FF0000"/>
                </a:solidFill>
              </a:rPr>
              <a:t> Month- Differentiate b/n Anger &amp; love</a:t>
            </a:r>
          </a:p>
          <a:p>
            <a:pPr marL="457200" indent="-457200">
              <a:buFont typeface="+mj-lt"/>
              <a:buAutoNum type="arabicPeriod"/>
            </a:pPr>
            <a:r>
              <a:rPr lang="en-IN" sz="2800" dirty="0">
                <a:solidFill>
                  <a:srgbClr val="FF0000"/>
                </a:solidFill>
              </a:rPr>
              <a:t>6</a:t>
            </a:r>
            <a:r>
              <a:rPr lang="en-IN" sz="2800" baseline="30000" dirty="0">
                <a:solidFill>
                  <a:srgbClr val="FF0000"/>
                </a:solidFill>
              </a:rPr>
              <a:t>th</a:t>
            </a:r>
            <a:r>
              <a:rPr lang="en-IN" sz="2800" dirty="0">
                <a:solidFill>
                  <a:srgbClr val="FF0000"/>
                </a:solidFill>
              </a:rPr>
              <a:t> Month- Fear From Unknown People</a:t>
            </a:r>
          </a:p>
          <a:p>
            <a:pPr marL="457200" indent="-457200">
              <a:buFont typeface="+mj-lt"/>
              <a:buAutoNum type="arabicPeriod"/>
            </a:pPr>
            <a:r>
              <a:rPr lang="en-IN" sz="2800" dirty="0">
                <a:solidFill>
                  <a:srgbClr val="FF0000"/>
                </a:solidFill>
              </a:rPr>
              <a:t>8</a:t>
            </a:r>
            <a:r>
              <a:rPr lang="en-IN" sz="2800" baseline="30000" dirty="0">
                <a:solidFill>
                  <a:srgbClr val="FF0000"/>
                </a:solidFill>
              </a:rPr>
              <a:t>th</a:t>
            </a:r>
            <a:r>
              <a:rPr lang="en-IN" sz="2800" dirty="0">
                <a:solidFill>
                  <a:srgbClr val="FF0000"/>
                </a:solidFill>
              </a:rPr>
              <a:t> Month- Imitation </a:t>
            </a:r>
          </a:p>
          <a:p>
            <a:pPr marL="0" indent="0">
              <a:buNone/>
            </a:pPr>
            <a:endParaRPr lang="en-US" dirty="0"/>
          </a:p>
        </p:txBody>
      </p:sp>
    </p:spTree>
    <p:extLst>
      <p:ext uri="{BB962C8B-B14F-4D97-AF65-F5344CB8AC3E}">
        <p14:creationId xmlns:p14="http://schemas.microsoft.com/office/powerpoint/2010/main" val="135745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EFE3AC-9496-4133-A6E1-F4CE6814E2D3}"/>
              </a:ext>
            </a:extLst>
          </p:cNvPr>
          <p:cNvSpPr>
            <a:spLocks noGrp="1"/>
          </p:cNvSpPr>
          <p:nvPr>
            <p:ph type="title"/>
          </p:nvPr>
        </p:nvSpPr>
        <p:spPr/>
        <p:txBody>
          <a:bodyPr/>
          <a:lstStyle/>
          <a:p>
            <a:r>
              <a:rPr lang="en-IN" dirty="0">
                <a:solidFill>
                  <a:schemeClr val="accent4">
                    <a:lumMod val="75000"/>
                  </a:schemeClr>
                </a:solidFill>
              </a:rPr>
              <a:t>Social Development in Infancy </a:t>
            </a:r>
            <a:r>
              <a:rPr lang="en-IN" sz="3200" dirty="0">
                <a:solidFill>
                  <a:srgbClr val="FF0000"/>
                </a:solidFill>
              </a:rPr>
              <a:t>:- </a:t>
            </a:r>
            <a:br>
              <a:rPr lang="en-IN" sz="3200" dirty="0">
                <a:solidFill>
                  <a:srgbClr val="FF0000"/>
                </a:solidFill>
              </a:rPr>
            </a:br>
            <a:r>
              <a:rPr lang="en-IN" sz="3200" dirty="0">
                <a:solidFill>
                  <a:srgbClr val="FF0000"/>
                </a:solidFill>
              </a:rPr>
              <a:t>(Continue ……)</a:t>
            </a:r>
            <a:endParaRPr lang="en-US" dirty="0"/>
          </a:p>
        </p:txBody>
      </p:sp>
      <p:sp>
        <p:nvSpPr>
          <p:cNvPr id="3" name="Content Placeholder 2">
            <a:extLst>
              <a:ext uri="{FF2B5EF4-FFF2-40B4-BE49-F238E27FC236}">
                <a16:creationId xmlns:a16="http://schemas.microsoft.com/office/drawing/2014/main" xmlns="" id="{F699F8E5-6873-4E3D-AF8E-FB794F831BF2}"/>
              </a:ext>
            </a:extLst>
          </p:cNvPr>
          <p:cNvSpPr>
            <a:spLocks noGrp="1"/>
          </p:cNvSpPr>
          <p:nvPr>
            <p:ph idx="1"/>
          </p:nvPr>
        </p:nvSpPr>
        <p:spPr>
          <a:xfrm>
            <a:off x="1202919" y="1792936"/>
            <a:ext cx="9784080" cy="5065064"/>
          </a:xfrm>
        </p:spPr>
        <p:txBody>
          <a:bodyPr>
            <a:normAutofit/>
          </a:bodyPr>
          <a:lstStyle/>
          <a:p>
            <a:pPr marL="0" indent="0" algn="just">
              <a:buNone/>
            </a:pPr>
            <a:r>
              <a:rPr lang="en-IN" sz="2400" dirty="0">
                <a:solidFill>
                  <a:srgbClr val="FF0000"/>
                </a:solidFill>
              </a:rPr>
              <a:t>7</a:t>
            </a:r>
            <a:r>
              <a:rPr lang="en-IN" sz="2800" dirty="0">
                <a:solidFill>
                  <a:srgbClr val="FF0000"/>
                </a:solidFill>
              </a:rPr>
              <a:t>.  1</a:t>
            </a:r>
            <a:r>
              <a:rPr lang="en-IN" sz="2800" baseline="30000" dirty="0">
                <a:solidFill>
                  <a:srgbClr val="FF0000"/>
                </a:solidFill>
              </a:rPr>
              <a:t>st</a:t>
            </a:r>
            <a:r>
              <a:rPr lang="en-IN" sz="2800" dirty="0">
                <a:solidFill>
                  <a:srgbClr val="FF0000"/>
                </a:solidFill>
              </a:rPr>
              <a:t> year-Follow instructions Sincerely </a:t>
            </a:r>
          </a:p>
          <a:p>
            <a:pPr marL="0" indent="0" algn="just">
              <a:buNone/>
            </a:pPr>
            <a:r>
              <a:rPr lang="en-IN" sz="2800" dirty="0">
                <a:solidFill>
                  <a:srgbClr val="FF0000"/>
                </a:solidFill>
              </a:rPr>
              <a:t>8.  2</a:t>
            </a:r>
            <a:r>
              <a:rPr lang="en-IN" sz="2800" baseline="30000" dirty="0">
                <a:solidFill>
                  <a:srgbClr val="FF0000"/>
                </a:solidFill>
              </a:rPr>
              <a:t>nd</a:t>
            </a:r>
            <a:r>
              <a:rPr lang="en-IN" sz="2800" dirty="0">
                <a:solidFill>
                  <a:srgbClr val="FF0000"/>
                </a:solidFill>
              </a:rPr>
              <a:t> Year – Work with adults &amp; participate in family actively</a:t>
            </a:r>
          </a:p>
          <a:p>
            <a:pPr marL="0" indent="0" algn="just">
              <a:buNone/>
            </a:pPr>
            <a:r>
              <a:rPr lang="en-IN" sz="2800" dirty="0">
                <a:solidFill>
                  <a:srgbClr val="FF0000"/>
                </a:solidFill>
              </a:rPr>
              <a:t>9.  3</a:t>
            </a:r>
            <a:r>
              <a:rPr lang="en-IN" sz="2800" baseline="30000" dirty="0">
                <a:solidFill>
                  <a:srgbClr val="FF0000"/>
                </a:solidFill>
              </a:rPr>
              <a:t>rd</a:t>
            </a:r>
            <a:r>
              <a:rPr lang="en-IN" sz="2800" dirty="0">
                <a:solidFill>
                  <a:srgbClr val="FF0000"/>
                </a:solidFill>
              </a:rPr>
              <a:t> Year- Self Centred </a:t>
            </a:r>
            <a:r>
              <a:rPr lang="en-IN" sz="2800" dirty="0" err="1">
                <a:solidFill>
                  <a:srgbClr val="FF0000"/>
                </a:solidFill>
              </a:rPr>
              <a:t>Behavior</a:t>
            </a:r>
            <a:r>
              <a:rPr lang="en-IN" sz="2800" dirty="0">
                <a:solidFill>
                  <a:srgbClr val="FF0000"/>
                </a:solidFill>
              </a:rPr>
              <a:t> ( it may be changed if he/she joined a play school)</a:t>
            </a:r>
          </a:p>
          <a:p>
            <a:pPr marL="0" indent="0" algn="just">
              <a:buNone/>
            </a:pPr>
            <a:r>
              <a:rPr lang="en-IN" sz="2800" dirty="0">
                <a:solidFill>
                  <a:srgbClr val="FF0000"/>
                </a:solidFill>
              </a:rPr>
              <a:t>10. 5</a:t>
            </a:r>
            <a:r>
              <a:rPr lang="en-IN" sz="2800" baseline="30000" dirty="0">
                <a:solidFill>
                  <a:srgbClr val="FF0000"/>
                </a:solidFill>
              </a:rPr>
              <a:t>th</a:t>
            </a:r>
            <a:r>
              <a:rPr lang="en-IN" sz="2800" dirty="0">
                <a:solidFill>
                  <a:srgbClr val="FF0000"/>
                </a:solidFill>
              </a:rPr>
              <a:t> Year- Attached with other Children (adjustment, Partnership, exchange etc)             </a:t>
            </a:r>
          </a:p>
          <a:p>
            <a:pPr marL="0" indent="0" algn="just">
              <a:buNone/>
            </a:pPr>
            <a:r>
              <a:rPr lang="en-IN" sz="2800" dirty="0">
                <a:solidFill>
                  <a:srgbClr val="FF0000"/>
                </a:solidFill>
              </a:rPr>
              <a:t>       [* according to Mr. </a:t>
            </a:r>
            <a:r>
              <a:rPr lang="en-IN" sz="2800" dirty="0" err="1">
                <a:solidFill>
                  <a:srgbClr val="FF0000"/>
                </a:solidFill>
              </a:rPr>
              <a:t>Herlock</a:t>
            </a:r>
            <a:r>
              <a:rPr lang="en-IN" sz="2800" dirty="0">
                <a:solidFill>
                  <a:srgbClr val="FF0000"/>
                </a:solidFill>
              </a:rPr>
              <a:t>. ]</a:t>
            </a:r>
          </a:p>
          <a:p>
            <a:pPr marL="0" indent="0" algn="just">
              <a:buNone/>
            </a:pPr>
            <a:r>
              <a:rPr lang="en-IN" sz="2800" dirty="0">
                <a:solidFill>
                  <a:srgbClr val="FF0000"/>
                </a:solidFill>
              </a:rPr>
              <a:t>11. Try to change himself according to accepted behaviour as a member of</a:t>
            </a:r>
          </a:p>
          <a:p>
            <a:pPr marL="0" indent="0" algn="just">
              <a:buNone/>
            </a:pPr>
            <a:r>
              <a:rPr lang="en-IN" sz="2800" dirty="0">
                <a:solidFill>
                  <a:srgbClr val="FF0000"/>
                </a:solidFill>
              </a:rPr>
              <a:t>       Particular Group. </a:t>
            </a:r>
          </a:p>
          <a:p>
            <a:pPr marL="0" indent="0">
              <a:buNone/>
            </a:pPr>
            <a:endParaRPr lang="en-US" dirty="0"/>
          </a:p>
        </p:txBody>
      </p:sp>
    </p:spTree>
    <p:extLst>
      <p:ext uri="{BB962C8B-B14F-4D97-AF65-F5344CB8AC3E}">
        <p14:creationId xmlns:p14="http://schemas.microsoft.com/office/powerpoint/2010/main" val="2905583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5CA2AA-D4DD-42E5-8E4E-39CE5AB33E92}"/>
              </a:ext>
            </a:extLst>
          </p:cNvPr>
          <p:cNvSpPr>
            <a:spLocks noGrp="1"/>
          </p:cNvSpPr>
          <p:nvPr>
            <p:ph type="title"/>
          </p:nvPr>
        </p:nvSpPr>
        <p:spPr>
          <a:xfrm>
            <a:off x="1202919" y="284176"/>
            <a:ext cx="9784080" cy="841239"/>
          </a:xfrm>
        </p:spPr>
        <p:txBody>
          <a:bodyPr/>
          <a:lstStyle/>
          <a:p>
            <a:r>
              <a:rPr lang="en-IN" dirty="0"/>
              <a:t>Socialization During </a:t>
            </a:r>
            <a:r>
              <a:rPr lang="en-IN" dirty="0">
                <a:solidFill>
                  <a:schemeClr val="accent4">
                    <a:lumMod val="75000"/>
                  </a:schemeClr>
                </a:solidFill>
              </a:rPr>
              <a:t>Childhood</a:t>
            </a:r>
            <a:endParaRPr lang="en-US" dirty="0">
              <a:solidFill>
                <a:schemeClr val="accent4">
                  <a:lumMod val="75000"/>
                </a:schemeClr>
              </a:solidFill>
            </a:endParaRPr>
          </a:p>
        </p:txBody>
      </p:sp>
      <p:sp>
        <p:nvSpPr>
          <p:cNvPr id="3" name="Content Placeholder 2">
            <a:extLst>
              <a:ext uri="{FF2B5EF4-FFF2-40B4-BE49-F238E27FC236}">
                <a16:creationId xmlns:a16="http://schemas.microsoft.com/office/drawing/2014/main" xmlns="" id="{63012C6D-AD20-41DA-A31E-688E8F3DF672}"/>
              </a:ext>
            </a:extLst>
          </p:cNvPr>
          <p:cNvSpPr>
            <a:spLocks noGrp="1"/>
          </p:cNvSpPr>
          <p:nvPr>
            <p:ph idx="1"/>
          </p:nvPr>
        </p:nvSpPr>
        <p:spPr>
          <a:xfrm>
            <a:off x="1202919" y="1814732"/>
            <a:ext cx="9784080" cy="5043268"/>
          </a:xfrm>
        </p:spPr>
        <p:txBody>
          <a:bodyPr>
            <a:normAutofit lnSpcReduction="10000"/>
          </a:bodyPr>
          <a:lstStyle/>
          <a:p>
            <a:pPr algn="just"/>
            <a:r>
              <a:rPr lang="en-IN" dirty="0">
                <a:solidFill>
                  <a:srgbClr val="FF0000"/>
                </a:solidFill>
              </a:rPr>
              <a:t>6</a:t>
            </a:r>
            <a:r>
              <a:rPr lang="en-IN" baseline="30000" dirty="0">
                <a:solidFill>
                  <a:srgbClr val="FF0000"/>
                </a:solidFill>
              </a:rPr>
              <a:t>th</a:t>
            </a:r>
            <a:r>
              <a:rPr lang="en-IN" dirty="0">
                <a:solidFill>
                  <a:srgbClr val="FF0000"/>
                </a:solidFill>
              </a:rPr>
              <a:t> Year – Adjustment, friendship, Participation in social Activities, Join school.</a:t>
            </a:r>
          </a:p>
          <a:p>
            <a:pPr algn="just"/>
            <a:r>
              <a:rPr lang="en-IN" dirty="0">
                <a:solidFill>
                  <a:srgbClr val="FF0000"/>
                </a:solidFill>
              </a:rPr>
              <a:t>Change in behaviour, Development of- Liberty, Responsibility &amp; sense of association.</a:t>
            </a:r>
          </a:p>
          <a:p>
            <a:pPr algn="just"/>
            <a:r>
              <a:rPr lang="en-IN" dirty="0">
                <a:solidFill>
                  <a:srgbClr val="FF0000"/>
                </a:solidFill>
              </a:rPr>
              <a:t>Join a Group in school. This group determines – his dress sense, types of games &amp; wrong or right ideas.</a:t>
            </a:r>
          </a:p>
          <a:p>
            <a:pPr algn="just"/>
            <a:r>
              <a:rPr lang="en-IN" dirty="0">
                <a:solidFill>
                  <a:srgbClr val="FF0000"/>
                </a:solidFill>
              </a:rPr>
              <a:t>Hurlock- The group develops:- self control, courage, justice, tolerance, sympathy for others &amp; dedication for leader.</a:t>
            </a:r>
          </a:p>
          <a:p>
            <a:pPr algn="just"/>
            <a:r>
              <a:rPr lang="en-IN" dirty="0">
                <a:solidFill>
                  <a:srgbClr val="FF0000"/>
                </a:solidFill>
              </a:rPr>
              <a:t>Crow &amp; Crow- Respect the teachers but not avoid the sense of fun.</a:t>
            </a:r>
          </a:p>
          <a:p>
            <a:pPr algn="just"/>
            <a:r>
              <a:rPr lang="en-IN" dirty="0">
                <a:solidFill>
                  <a:srgbClr val="FF0000"/>
                </a:solidFill>
              </a:rPr>
              <a:t>Crow &amp; Crow- Deeply Attached with favourite works, clearly difference in interest b/n boys &amp; girls, e.g.- The boys read biography &amp; The girls play music or dance.</a:t>
            </a:r>
          </a:p>
          <a:p>
            <a:pPr algn="just"/>
            <a:r>
              <a:rPr lang="en-IN" dirty="0">
                <a:solidFill>
                  <a:srgbClr val="FF0000"/>
                </a:solidFill>
              </a:rPr>
              <a:t>Elis Crow - Discover new things or ideas and feel proud to share it with friends.</a:t>
            </a:r>
          </a:p>
          <a:p>
            <a:pPr algn="just"/>
            <a:r>
              <a:rPr lang="en-IN" dirty="0">
                <a:solidFill>
                  <a:srgbClr val="FF0000"/>
                </a:solidFill>
              </a:rPr>
              <a:t>Crow &amp; Crow- 6-10 years: Regular development in wanted or unwanted behaviour. They Do such the things which has no valid reasons. </a:t>
            </a:r>
            <a:endParaRPr lang="en-US" dirty="0">
              <a:solidFill>
                <a:srgbClr val="FF0000"/>
              </a:solidFill>
            </a:endParaRPr>
          </a:p>
        </p:txBody>
      </p:sp>
    </p:spTree>
    <p:extLst>
      <p:ext uri="{BB962C8B-B14F-4D97-AF65-F5344CB8AC3E}">
        <p14:creationId xmlns:p14="http://schemas.microsoft.com/office/powerpoint/2010/main" val="2466757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020914-4769-4DA6-B6DC-B2D3C605B79E}"/>
              </a:ext>
            </a:extLst>
          </p:cNvPr>
          <p:cNvSpPr>
            <a:spLocks noGrp="1"/>
          </p:cNvSpPr>
          <p:nvPr>
            <p:ph type="title"/>
          </p:nvPr>
        </p:nvSpPr>
        <p:spPr>
          <a:xfrm>
            <a:off x="1202919" y="284176"/>
            <a:ext cx="9784080" cy="925646"/>
          </a:xfrm>
        </p:spPr>
        <p:txBody>
          <a:bodyPr/>
          <a:lstStyle/>
          <a:p>
            <a:r>
              <a:rPr lang="en-IN" dirty="0"/>
              <a:t>Socialization During </a:t>
            </a:r>
            <a:r>
              <a:rPr lang="en-IN" dirty="0">
                <a:solidFill>
                  <a:schemeClr val="accent4">
                    <a:lumMod val="75000"/>
                  </a:schemeClr>
                </a:solidFill>
              </a:rPr>
              <a:t>Adolescence </a:t>
            </a:r>
            <a:endParaRPr lang="en-US" dirty="0">
              <a:solidFill>
                <a:schemeClr val="accent4">
                  <a:lumMod val="75000"/>
                </a:schemeClr>
              </a:solidFill>
            </a:endParaRPr>
          </a:p>
        </p:txBody>
      </p:sp>
      <p:sp>
        <p:nvSpPr>
          <p:cNvPr id="3" name="Content Placeholder 2">
            <a:extLst>
              <a:ext uri="{FF2B5EF4-FFF2-40B4-BE49-F238E27FC236}">
                <a16:creationId xmlns:a16="http://schemas.microsoft.com/office/drawing/2014/main" xmlns="" id="{DF239D86-3A69-436F-8526-A4E6852F09D0}"/>
              </a:ext>
            </a:extLst>
          </p:cNvPr>
          <p:cNvSpPr>
            <a:spLocks noGrp="1"/>
          </p:cNvSpPr>
          <p:nvPr>
            <p:ph idx="1"/>
          </p:nvPr>
        </p:nvSpPr>
        <p:spPr>
          <a:xfrm>
            <a:off x="1202919" y="1856934"/>
            <a:ext cx="9784080" cy="5001065"/>
          </a:xfrm>
        </p:spPr>
        <p:txBody>
          <a:bodyPr>
            <a:normAutofit/>
          </a:bodyPr>
          <a:lstStyle/>
          <a:p>
            <a:pPr algn="just"/>
            <a:r>
              <a:rPr lang="en-IN" sz="2400" dirty="0">
                <a:solidFill>
                  <a:srgbClr val="FF0000"/>
                </a:solidFill>
              </a:rPr>
              <a:t>Deep attractions for opposite sex.</a:t>
            </a:r>
          </a:p>
          <a:p>
            <a:pPr algn="just"/>
            <a:r>
              <a:rPr lang="en-IN" sz="2400" dirty="0">
                <a:solidFill>
                  <a:srgbClr val="FF0000"/>
                </a:solidFill>
              </a:rPr>
              <a:t>Make over to attract opposite sex.</a:t>
            </a:r>
          </a:p>
          <a:p>
            <a:pPr algn="just"/>
            <a:r>
              <a:rPr lang="en-IN" sz="2400" dirty="0">
                <a:solidFill>
                  <a:srgbClr val="FF0000"/>
                </a:solidFill>
              </a:rPr>
              <a:t>Boys &amp; Girls make their groups for entertainment, tourism, picnic, dance, music &amp; adventure. </a:t>
            </a:r>
          </a:p>
          <a:p>
            <a:pPr algn="just"/>
            <a:r>
              <a:rPr lang="en-IN" sz="2400" dirty="0">
                <a:solidFill>
                  <a:srgbClr val="FF0000"/>
                </a:solidFill>
              </a:rPr>
              <a:t>Some boys &amp; girls do not make groups and expend their time with friend of opposite sex. </a:t>
            </a:r>
          </a:p>
          <a:p>
            <a:pPr algn="just"/>
            <a:r>
              <a:rPr lang="en-IN" sz="2400" dirty="0">
                <a:solidFill>
                  <a:srgbClr val="FF0000"/>
                </a:solidFill>
              </a:rPr>
              <a:t>Extreme dedication for groups- dress code, behaviour, ideas etc. E.g. Hair style, Bikers’ gang, </a:t>
            </a:r>
            <a:r>
              <a:rPr lang="en-IN" sz="2400" dirty="0" err="1">
                <a:solidFill>
                  <a:srgbClr val="FF0000"/>
                </a:solidFill>
              </a:rPr>
              <a:t>Mahakal</a:t>
            </a:r>
            <a:r>
              <a:rPr lang="en-IN" sz="2400" dirty="0">
                <a:solidFill>
                  <a:srgbClr val="FF0000"/>
                </a:solidFill>
              </a:rPr>
              <a:t> group….  .</a:t>
            </a:r>
          </a:p>
          <a:p>
            <a:pPr algn="just"/>
            <a:r>
              <a:rPr lang="en-IN" sz="2400" dirty="0">
                <a:solidFill>
                  <a:srgbClr val="FF0000"/>
                </a:solidFill>
              </a:rPr>
              <a:t>Due to membership of the group some development can be found like- leadership, Enthusiasm, sympathy, Harmony, habits, interests &amp; Philosophy of life.</a:t>
            </a:r>
          </a:p>
        </p:txBody>
      </p:sp>
    </p:spTree>
    <p:extLst>
      <p:ext uri="{BB962C8B-B14F-4D97-AF65-F5344CB8AC3E}">
        <p14:creationId xmlns:p14="http://schemas.microsoft.com/office/powerpoint/2010/main" val="3876865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137</TotalTime>
  <Words>750</Words>
  <Application>Microsoft Office PowerPoint</Application>
  <PresentationFormat>Custom</PresentationFormat>
  <Paragraphs>79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Banded</vt:lpstr>
      <vt:lpstr>Social Development of a Child (B.ed. Contents) </vt:lpstr>
      <vt:lpstr>Criteria Of Social Development </vt:lpstr>
      <vt:lpstr>Social Development</vt:lpstr>
      <vt:lpstr>Factors Influencing Social Development </vt:lpstr>
      <vt:lpstr>Factors Influencing Social Development  (Continue…….)</vt:lpstr>
      <vt:lpstr>Social Development in Different Stages…</vt:lpstr>
      <vt:lpstr>Social Development in Infancy :-  (Continue ……)</vt:lpstr>
      <vt:lpstr>Socialization During Childhood</vt:lpstr>
      <vt:lpstr>Socialization During Adolescence </vt:lpstr>
      <vt:lpstr>Socialization During Adolescence  (Continue….)</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Development of a Child ( CTET Contents)</dc:title>
  <dc:creator>NIKHER KUMAR</dc:creator>
  <cp:lastModifiedBy>com</cp:lastModifiedBy>
  <cp:revision>31</cp:revision>
  <dcterms:created xsi:type="dcterms:W3CDTF">2020-10-12T07:46:58Z</dcterms:created>
  <dcterms:modified xsi:type="dcterms:W3CDTF">2021-08-11T10:46:53Z</dcterms:modified>
</cp:coreProperties>
</file>